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1D2A-820C-AECC-5C51-E812B5DF7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169AA8-BCD3-7A43-0199-583CC612D3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06CCFE-F188-CA4F-C4DD-92E154CD98E3}"/>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625D916B-6EBE-44A5-F719-830D36D8D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1D618-05D6-55D1-0A2D-76FF4181124A}"/>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279746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A5E5-3E55-0CE3-2C4A-B5FAC2CD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125D9-7D15-2AFC-FB68-517A368E6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26CB-4612-59E1-44CB-372363E172B6}"/>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19FD252C-C181-3F3C-9E35-5B967D032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2BF1-06E6-9159-EF83-48B0A19250BD}"/>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361106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291FD7-E00C-E3AA-0886-AE4D49F490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63157-7A60-FDCF-1125-8FABF15CC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FBE3-5792-665A-3BAE-6471B3B5E0A5}"/>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9EA9E304-8697-77F6-2359-8B4F079D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163DE-5A7A-0E59-5A9A-4D5D1EBB7C9B}"/>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415192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3950-6C24-42D9-9C05-3BBB0690D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7CDB7-F576-1FE0-A152-0E20F4B20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FF54E-E476-3A8F-F1EF-1163A009CB43}"/>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EDB46447-DFC1-4155-C69C-3BF2D9819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54507-0B73-F64F-87DE-7A9AFDC9553D}"/>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144787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2E83-C4CB-89CF-6298-D3FCC0051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8CDC-944B-EAF5-DCE4-3F2F44DCB1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9F869-4BFC-D556-BBF1-01A7D87075AC}"/>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408382A7-F534-4566-A520-426482566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0A3A7-34D7-4805-8697-9F518D704823}"/>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84571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4505-83C6-0376-EB54-F2D8CE95E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1B6A7-C4B5-DFE9-2560-0DCE1BDD4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2A17A-8C8F-06FC-65BC-5D03DAD59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8DFCA-B840-3D15-5CDA-CDD282DEDE78}"/>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6" name="Footer Placeholder 5">
            <a:extLst>
              <a:ext uri="{FF2B5EF4-FFF2-40B4-BE49-F238E27FC236}">
                <a16:creationId xmlns:a16="http://schemas.microsoft.com/office/drawing/2014/main" id="{C1A1D093-FBDE-9CF8-77E0-EA8D23270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C8FCD-1300-BE07-FA4D-7D64851EF72A}"/>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57720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9DC2-60A2-B3C9-2DD7-F9989C5FA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A923-0068-CE39-C883-47D9D385A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E9B9F-113A-91DF-47B1-391FFF99D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670FF9-AE82-CFE5-FDB7-2C451132A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54914-AF50-DD74-EBC5-AEA4190B1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5163CB-1D04-2995-D36A-1EB45BC88AFA}"/>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8" name="Footer Placeholder 7">
            <a:extLst>
              <a:ext uri="{FF2B5EF4-FFF2-40B4-BE49-F238E27FC236}">
                <a16:creationId xmlns:a16="http://schemas.microsoft.com/office/drawing/2014/main" id="{DD84A945-F954-CB2F-718B-60F59529C9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C3226-B902-2550-F04B-EA0D5D8518C1}"/>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145848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866D-E1FC-D7BC-ECC1-2EDA9DB200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53731-6257-BC2E-0480-6FD19B787A06}"/>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4" name="Footer Placeholder 3">
            <a:extLst>
              <a:ext uri="{FF2B5EF4-FFF2-40B4-BE49-F238E27FC236}">
                <a16:creationId xmlns:a16="http://schemas.microsoft.com/office/drawing/2014/main" id="{0949680E-E81F-E539-4E48-BFE14A87C5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E5E1F3-5175-9DEE-8D27-B5C5B16F2E2B}"/>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148407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293EA-C3A4-9378-4FE7-26F02E730C78}"/>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3" name="Footer Placeholder 2">
            <a:extLst>
              <a:ext uri="{FF2B5EF4-FFF2-40B4-BE49-F238E27FC236}">
                <a16:creationId xmlns:a16="http://schemas.microsoft.com/office/drawing/2014/main" id="{780A1FDD-A99C-5CF9-6733-34B78207D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ED95C-3E53-466D-2D4D-ADA9593808C0}"/>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105316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C5C4-BAC1-6383-A02C-8AD9C852C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80A1A-1CFB-79B9-1BBB-12F8AE627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93F4E-645B-20C0-80CC-9996CFE5F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06D98-4459-3AF3-A335-DE4EE6F2608C}"/>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6" name="Footer Placeholder 5">
            <a:extLst>
              <a:ext uri="{FF2B5EF4-FFF2-40B4-BE49-F238E27FC236}">
                <a16:creationId xmlns:a16="http://schemas.microsoft.com/office/drawing/2014/main" id="{D6FF9D16-D812-C6C9-3CFD-A87A6EAAA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F8F7F-D7E6-8A34-DEEC-F7787D99761A}"/>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256543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EBB7-BF39-1B98-57DE-43117BBC4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EE0E86-ECC6-5FF6-4B27-BEE3B691F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AA323-65C9-653D-0EAC-CD3DC652D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79C7B-B12A-157E-BD3B-DB8393627AF3}"/>
              </a:ext>
            </a:extLst>
          </p:cNvPr>
          <p:cNvSpPr>
            <a:spLocks noGrp="1"/>
          </p:cNvSpPr>
          <p:nvPr>
            <p:ph type="dt" sz="half" idx="10"/>
          </p:nvPr>
        </p:nvSpPr>
        <p:spPr/>
        <p:txBody>
          <a:bodyPr/>
          <a:lstStyle/>
          <a:p>
            <a:fld id="{2E89A2B4-0AA5-41FE-BD47-66FC5EF8C71B}" type="datetimeFigureOut">
              <a:rPr lang="en-US" smtClean="0"/>
              <a:t>1/18/2026</a:t>
            </a:fld>
            <a:endParaRPr lang="en-US"/>
          </a:p>
        </p:txBody>
      </p:sp>
      <p:sp>
        <p:nvSpPr>
          <p:cNvPr id="6" name="Footer Placeholder 5">
            <a:extLst>
              <a:ext uri="{FF2B5EF4-FFF2-40B4-BE49-F238E27FC236}">
                <a16:creationId xmlns:a16="http://schemas.microsoft.com/office/drawing/2014/main" id="{DBD0B05E-D183-CCB1-253D-07FB63480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ABB26-5B2D-E654-2C4E-94D60D844FC4}"/>
              </a:ext>
            </a:extLst>
          </p:cNvPr>
          <p:cNvSpPr>
            <a:spLocks noGrp="1"/>
          </p:cNvSpPr>
          <p:nvPr>
            <p:ph type="sldNum" sz="quarter" idx="12"/>
          </p:nvPr>
        </p:nvSpPr>
        <p:spPr/>
        <p:txBody>
          <a:bodyPr/>
          <a:lstStyle/>
          <a:p>
            <a:fld id="{B92E18CF-62BD-433B-B23D-79F35763ED75}" type="slidenum">
              <a:rPr lang="en-US" smtClean="0"/>
              <a:t>‹#›</a:t>
            </a:fld>
            <a:endParaRPr lang="en-US"/>
          </a:p>
        </p:txBody>
      </p:sp>
    </p:spTree>
    <p:extLst>
      <p:ext uri="{BB962C8B-B14F-4D97-AF65-F5344CB8AC3E}">
        <p14:creationId xmlns:p14="http://schemas.microsoft.com/office/powerpoint/2010/main" val="200227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A00D13-D65B-FFD0-E51A-2E238F8D6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4A771-E8E0-A352-1B67-4986CC77D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F638E-8236-22CF-0F8E-09C61910C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89A2B4-0AA5-41FE-BD47-66FC5EF8C71B}" type="datetimeFigureOut">
              <a:rPr lang="en-US" smtClean="0"/>
              <a:t>1/18/2026</a:t>
            </a:fld>
            <a:endParaRPr lang="en-US"/>
          </a:p>
        </p:txBody>
      </p:sp>
      <p:sp>
        <p:nvSpPr>
          <p:cNvPr id="5" name="Footer Placeholder 4">
            <a:extLst>
              <a:ext uri="{FF2B5EF4-FFF2-40B4-BE49-F238E27FC236}">
                <a16:creationId xmlns:a16="http://schemas.microsoft.com/office/drawing/2014/main" id="{4DB13915-F23F-C131-CF0E-6CFCFEC48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B09CA-51F2-B255-FF3D-4AFE81680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2E18CF-62BD-433B-B23D-79F35763ED75}" type="slidenum">
              <a:rPr lang="en-US" smtClean="0"/>
              <a:t>‹#›</a:t>
            </a:fld>
            <a:endParaRPr lang="en-US"/>
          </a:p>
        </p:txBody>
      </p:sp>
    </p:spTree>
    <p:extLst>
      <p:ext uri="{BB962C8B-B14F-4D97-AF65-F5344CB8AC3E}">
        <p14:creationId xmlns:p14="http://schemas.microsoft.com/office/powerpoint/2010/main" val="3094131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2438-4AC4-EFC9-DA1E-E0DF6D9A6A39}"/>
              </a:ext>
            </a:extLst>
          </p:cNvPr>
          <p:cNvSpPr>
            <a:spLocks noGrp="1"/>
          </p:cNvSpPr>
          <p:nvPr>
            <p:ph type="ctrTitle"/>
          </p:nvPr>
        </p:nvSpPr>
        <p:spPr/>
        <p:txBody>
          <a:bodyPr>
            <a:normAutofit/>
          </a:bodyPr>
          <a:lstStyle/>
          <a:p>
            <a:r>
              <a:rPr lang="en-GB" sz="4800" b="1" dirty="0">
                <a:solidFill>
                  <a:srgbClr val="0070C0"/>
                </a:solidFill>
                <a:latin typeface="Baskerville Old Face" panose="02020602080505020303" pitchFamily="18" charset="0"/>
              </a:rPr>
              <a:t>Doing VA Claim Forms </a:t>
            </a:r>
            <a:br>
              <a:rPr lang="en-GB" sz="4800" b="1" dirty="0">
                <a:solidFill>
                  <a:srgbClr val="0070C0"/>
                </a:solidFill>
                <a:latin typeface="Baskerville Old Face" panose="02020602080505020303" pitchFamily="18" charset="0"/>
              </a:rPr>
            </a:br>
            <a:r>
              <a:rPr lang="en-GB" sz="4800" b="1" dirty="0">
                <a:solidFill>
                  <a:srgbClr val="0070C0"/>
                </a:solidFill>
                <a:latin typeface="Baskerville Old Face" panose="02020602080505020303" pitchFamily="18" charset="0"/>
              </a:rPr>
              <a:t>using an </a:t>
            </a:r>
            <a:br>
              <a:rPr lang="en-GB" sz="4800" b="1" dirty="0">
                <a:solidFill>
                  <a:srgbClr val="0070C0"/>
                </a:solidFill>
                <a:latin typeface="Baskerville Old Face" panose="02020602080505020303" pitchFamily="18" charset="0"/>
              </a:rPr>
            </a:br>
            <a:r>
              <a:rPr lang="en-GB" sz="4800" b="1" dirty="0">
                <a:solidFill>
                  <a:srgbClr val="0070C0"/>
                </a:solidFill>
                <a:latin typeface="Baskerville Old Face" panose="02020602080505020303" pitchFamily="18" charset="0"/>
              </a:rPr>
              <a:t>Apple iPad</a:t>
            </a:r>
            <a:endParaRPr lang="en-US" sz="4800" b="1" dirty="0">
              <a:solidFill>
                <a:srgbClr val="0070C0"/>
              </a:solidFill>
              <a:latin typeface="Baskerville Old Face" panose="02020602080505020303" pitchFamily="18" charset="0"/>
            </a:endParaRPr>
          </a:p>
        </p:txBody>
      </p:sp>
      <p:sp>
        <p:nvSpPr>
          <p:cNvPr id="3" name="Subtitle 2">
            <a:extLst>
              <a:ext uri="{FF2B5EF4-FFF2-40B4-BE49-F238E27FC236}">
                <a16:creationId xmlns:a16="http://schemas.microsoft.com/office/drawing/2014/main" id="{83BE8732-6114-2B74-6333-D24EC8F13B57}"/>
              </a:ext>
            </a:extLst>
          </p:cNvPr>
          <p:cNvSpPr>
            <a:spLocks noGrp="1"/>
          </p:cNvSpPr>
          <p:nvPr>
            <p:ph type="subTitle" idx="1"/>
          </p:nvPr>
        </p:nvSpPr>
        <p:spPr/>
        <p:txBody>
          <a:bodyPr>
            <a:normAutofit/>
          </a:bodyPr>
          <a:lstStyle/>
          <a:p>
            <a:r>
              <a:rPr lang="en-GB" sz="1400" b="1" dirty="0">
                <a:latin typeface="Baskerville Old Face" panose="02020602080505020303" pitchFamily="18" charset="0"/>
              </a:rPr>
              <a:t>Kevin R. Karvinen</a:t>
            </a:r>
          </a:p>
          <a:p>
            <a:r>
              <a:rPr lang="en-GB" sz="1400" b="1" dirty="0">
                <a:latin typeface="Baskerville Old Face" panose="02020602080505020303" pitchFamily="18" charset="0"/>
              </a:rPr>
              <a:t>Department Treasurer</a:t>
            </a:r>
          </a:p>
          <a:p>
            <a:r>
              <a:rPr lang="en-GB" sz="1400" b="1" dirty="0">
                <a:latin typeface="Baskerville Old Face" panose="02020602080505020303" pitchFamily="18" charset="0"/>
              </a:rPr>
              <a:t>Chapter Service Officer</a:t>
            </a:r>
            <a:endParaRPr lang="en-US" sz="1400" b="1" dirty="0">
              <a:latin typeface="Baskerville Old Face" panose="02020602080505020303" pitchFamily="18" charset="0"/>
            </a:endParaRPr>
          </a:p>
        </p:txBody>
      </p:sp>
    </p:spTree>
    <p:extLst>
      <p:ext uri="{BB962C8B-B14F-4D97-AF65-F5344CB8AC3E}">
        <p14:creationId xmlns:p14="http://schemas.microsoft.com/office/powerpoint/2010/main" val="139108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05F182-C504-5B4D-95A1-6F0234FC1EBA}"/>
              </a:ext>
            </a:extLst>
          </p:cNvPr>
          <p:cNvSpPr txBox="1"/>
          <p:nvPr/>
        </p:nvSpPr>
        <p:spPr>
          <a:xfrm>
            <a:off x="1310326" y="329938"/>
            <a:ext cx="9992412" cy="2031325"/>
          </a:xfrm>
          <a:prstGeom prst="rect">
            <a:avLst/>
          </a:prstGeom>
          <a:noFill/>
        </p:spPr>
        <p:txBody>
          <a:bodyPr wrap="square" rtlCol="0">
            <a:spAutoFit/>
          </a:bodyPr>
          <a:lstStyle/>
          <a:p>
            <a:r>
              <a:rPr lang="en-GB" dirty="0"/>
              <a:t>When using an iPad and paired with a flash drive, to file VA claims, there is NO need for paper and printers.</a:t>
            </a:r>
          </a:p>
          <a:p>
            <a:r>
              <a:rPr lang="en-GB" dirty="0"/>
              <a:t>The only requirement is a connection to the internet. This can be accomplished thru Wi-Fi, a Hotspot or simply using your cell phone as a Hotspot.</a:t>
            </a:r>
          </a:p>
          <a:p>
            <a:r>
              <a:rPr lang="en-GB" dirty="0"/>
              <a:t>When using this method, you will need the following: Apple iPad, Apple Pencil, a USB hub that uses USB-C to connect to the iPad, Flash drive (1GB recommended), and a case to protect the iPad. Optional items include a Bluetooth Keyboard and a mouse.</a:t>
            </a:r>
            <a:endParaRPr lang="en-US" dirty="0"/>
          </a:p>
        </p:txBody>
      </p:sp>
      <p:pic>
        <p:nvPicPr>
          <p:cNvPr id="4" name="Snagit_SNGOUT2090">
            <a:extLst>
              <a:ext uri="{FF2B5EF4-FFF2-40B4-BE49-F238E27FC236}">
                <a16:creationId xmlns:a16="http://schemas.microsoft.com/office/drawing/2014/main" id="{5660E185-EA03-8780-52D0-545268A78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76" y="2571137"/>
            <a:ext cx="3611898" cy="2715924"/>
          </a:xfrm>
          <a:prstGeom prst="rect">
            <a:avLst/>
          </a:prstGeom>
        </p:spPr>
      </p:pic>
      <p:pic>
        <p:nvPicPr>
          <p:cNvPr id="6" name="Snagit_SNGOUT2118">
            <a:extLst>
              <a:ext uri="{FF2B5EF4-FFF2-40B4-BE49-F238E27FC236}">
                <a16:creationId xmlns:a16="http://schemas.microsoft.com/office/drawing/2014/main" id="{74EB584F-08CE-AE4B-C67B-D5E2FE171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221" y="2571138"/>
            <a:ext cx="2727482" cy="2715924"/>
          </a:xfrm>
          <a:prstGeom prst="rect">
            <a:avLst/>
          </a:prstGeom>
        </p:spPr>
      </p:pic>
      <p:pic>
        <p:nvPicPr>
          <p:cNvPr id="8" name="Snagit_SNGOUT2127">
            <a:extLst>
              <a:ext uri="{FF2B5EF4-FFF2-40B4-BE49-F238E27FC236}">
                <a16:creationId xmlns:a16="http://schemas.microsoft.com/office/drawing/2014/main" id="{2B234C62-C93C-E0B8-D764-B387387B9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618" y="2361263"/>
            <a:ext cx="1382601" cy="2158735"/>
          </a:xfrm>
          <a:prstGeom prst="rect">
            <a:avLst/>
          </a:prstGeom>
        </p:spPr>
      </p:pic>
      <p:pic>
        <p:nvPicPr>
          <p:cNvPr id="10" name="Snagit_SNGOUT2128">
            <a:extLst>
              <a:ext uri="{FF2B5EF4-FFF2-40B4-BE49-F238E27FC236}">
                <a16:creationId xmlns:a16="http://schemas.microsoft.com/office/drawing/2014/main" id="{7234A142-3CB9-C0B2-548B-38490F9D9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5321" y="3901746"/>
            <a:ext cx="1637417" cy="1385315"/>
          </a:xfrm>
          <a:prstGeom prst="rect">
            <a:avLst/>
          </a:prstGeom>
        </p:spPr>
      </p:pic>
    </p:spTree>
    <p:extLst>
      <p:ext uri="{BB962C8B-B14F-4D97-AF65-F5344CB8AC3E}">
        <p14:creationId xmlns:p14="http://schemas.microsoft.com/office/powerpoint/2010/main" val="59145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56CCF-55C0-F992-FDF2-DD85B8674FFE}"/>
              </a:ext>
            </a:extLst>
          </p:cNvPr>
          <p:cNvSpPr txBox="1"/>
          <p:nvPr/>
        </p:nvSpPr>
        <p:spPr>
          <a:xfrm>
            <a:off x="713295" y="2102178"/>
            <a:ext cx="10765410" cy="1754326"/>
          </a:xfrm>
          <a:prstGeom prst="rect">
            <a:avLst/>
          </a:prstGeom>
          <a:noFill/>
        </p:spPr>
        <p:txBody>
          <a:bodyPr wrap="square" rtlCol="0">
            <a:spAutoFit/>
          </a:bodyPr>
          <a:lstStyle/>
          <a:p>
            <a:pPr marL="342900" indent="-342900">
              <a:buFont typeface="+mj-lt"/>
              <a:buAutoNum type="arabicPeriod"/>
            </a:pPr>
            <a:r>
              <a:rPr lang="en-GB" dirty="0">
                <a:latin typeface="Baskerville Old Face" panose="02020602080505020303" pitchFamily="18" charset="0"/>
              </a:rPr>
              <a:t>Login to cms.dav.org</a:t>
            </a:r>
          </a:p>
          <a:p>
            <a:pPr marL="342900" indent="-342900">
              <a:buFont typeface="+mj-lt"/>
              <a:buAutoNum type="arabicPeriod"/>
            </a:pPr>
            <a:r>
              <a:rPr lang="en-GB" dirty="0">
                <a:latin typeface="Baskerville Old Face" panose="02020602080505020303" pitchFamily="18" charset="0"/>
              </a:rPr>
              <a:t>Search for or add the claimant.</a:t>
            </a:r>
          </a:p>
          <a:p>
            <a:pPr marL="342900" indent="-342900">
              <a:buFont typeface="+mj-lt"/>
              <a:buAutoNum type="arabicPeriod"/>
            </a:pPr>
            <a:r>
              <a:rPr lang="en-GB" dirty="0">
                <a:latin typeface="Baskerville Old Face" panose="02020602080505020303" pitchFamily="18" charset="0"/>
              </a:rPr>
              <a:t>Open a search engine Chrome, Safari etc.</a:t>
            </a:r>
          </a:p>
          <a:p>
            <a:pPr marL="342900" indent="-342900">
              <a:buFont typeface="+mj-lt"/>
              <a:buAutoNum type="arabicPeriod"/>
            </a:pPr>
            <a:r>
              <a:rPr lang="en-GB" dirty="0">
                <a:latin typeface="Baskerville Old Face" panose="02020602080505020303" pitchFamily="18" charset="0"/>
              </a:rPr>
              <a:t>Go to va.gov/forms.</a:t>
            </a:r>
          </a:p>
          <a:p>
            <a:pPr marL="342900" indent="-342900">
              <a:buFont typeface="+mj-lt"/>
              <a:buAutoNum type="arabicPeriod"/>
            </a:pPr>
            <a:r>
              <a:rPr lang="en-GB" dirty="0">
                <a:latin typeface="Baskerville Old Face" panose="02020602080505020303" pitchFamily="18" charset="0"/>
              </a:rPr>
              <a:t>Download the forms needed to your iPad. NOTE: if using a flash drive, download the forms to the flash drive.</a:t>
            </a:r>
          </a:p>
          <a:p>
            <a:pPr marL="342900" indent="-342900">
              <a:buFont typeface="+mj-lt"/>
              <a:buAutoNum type="arabicPeriod"/>
            </a:pPr>
            <a:r>
              <a:rPr lang="en-GB" dirty="0">
                <a:latin typeface="Baskerville Old Face" panose="02020602080505020303" pitchFamily="18" charset="0"/>
              </a:rPr>
              <a:t>Fill out the required Forms and save them to the iPad or flash drive.</a:t>
            </a:r>
          </a:p>
        </p:txBody>
      </p:sp>
    </p:spTree>
    <p:extLst>
      <p:ext uri="{BB962C8B-B14F-4D97-AF65-F5344CB8AC3E}">
        <p14:creationId xmlns:p14="http://schemas.microsoft.com/office/powerpoint/2010/main" val="1415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5CA56-D2D8-4F54-FB91-1836A37B7847}"/>
              </a:ext>
            </a:extLst>
          </p:cNvPr>
          <p:cNvSpPr txBox="1"/>
          <p:nvPr/>
        </p:nvSpPr>
        <p:spPr>
          <a:xfrm>
            <a:off x="688157" y="245097"/>
            <a:ext cx="10878532" cy="923330"/>
          </a:xfrm>
          <a:prstGeom prst="rect">
            <a:avLst/>
          </a:prstGeom>
          <a:noFill/>
        </p:spPr>
        <p:txBody>
          <a:bodyPr wrap="square" rtlCol="0">
            <a:spAutoFit/>
          </a:bodyPr>
          <a:lstStyle/>
          <a:p>
            <a:r>
              <a:rPr lang="en-GB" b="1" dirty="0">
                <a:latin typeface="Baskerville Old Face" panose="02020602080505020303" pitchFamily="18" charset="0"/>
              </a:rPr>
              <a:t>Note:</a:t>
            </a:r>
            <a:r>
              <a:rPr lang="en-GB" dirty="0">
                <a:latin typeface="Baskerville Old Face" panose="02020602080505020303" pitchFamily="18" charset="0"/>
              </a:rPr>
              <a:t> Make sure the Apple Pencil is connected via Bluetooth.</a:t>
            </a:r>
          </a:p>
          <a:p>
            <a:r>
              <a:rPr lang="en-GB" dirty="0">
                <a:latin typeface="Baskerville Old Face" panose="02020602080505020303" pitchFamily="18" charset="0"/>
              </a:rPr>
              <a:t>Tap the tip of the Pencil on the small circle with a pen tip in it in the upper right corner of screen.</a:t>
            </a:r>
          </a:p>
          <a:p>
            <a:r>
              <a:rPr lang="en-GB" dirty="0">
                <a:latin typeface="Baskerville Old Face" panose="02020602080505020303" pitchFamily="18" charset="0"/>
              </a:rPr>
              <a:t>Have the client sign the form using the Pencil. When signed, tap on “Done”. Repeat for other Forms.</a:t>
            </a:r>
            <a:endParaRPr lang="en-US" dirty="0">
              <a:latin typeface="Baskerville Old Face" panose="02020602080505020303" pitchFamily="18" charset="0"/>
            </a:endParaRPr>
          </a:p>
        </p:txBody>
      </p:sp>
      <p:pic>
        <p:nvPicPr>
          <p:cNvPr id="4" name="Snagit_SNGOUT2150">
            <a:extLst>
              <a:ext uri="{FF2B5EF4-FFF2-40B4-BE49-F238E27FC236}">
                <a16:creationId xmlns:a16="http://schemas.microsoft.com/office/drawing/2014/main" id="{90F15080-D865-7636-6688-6449A45EE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91" y="1227309"/>
            <a:ext cx="7757528" cy="5451818"/>
          </a:xfrm>
          <a:prstGeom prst="rect">
            <a:avLst/>
          </a:prstGeom>
        </p:spPr>
      </p:pic>
      <p:sp>
        <p:nvSpPr>
          <p:cNvPr id="5" name="TextBox 4">
            <a:extLst>
              <a:ext uri="{FF2B5EF4-FFF2-40B4-BE49-F238E27FC236}">
                <a16:creationId xmlns:a16="http://schemas.microsoft.com/office/drawing/2014/main" id="{F43C2BBF-5748-1C77-F9B6-40EEE6A47075}"/>
              </a:ext>
            </a:extLst>
          </p:cNvPr>
          <p:cNvSpPr txBox="1"/>
          <p:nvPr/>
        </p:nvSpPr>
        <p:spPr>
          <a:xfrm>
            <a:off x="9756742" y="2149311"/>
            <a:ext cx="1310326" cy="276999"/>
          </a:xfrm>
          <a:prstGeom prst="rect">
            <a:avLst/>
          </a:prstGeom>
          <a:noFill/>
          <a:ln>
            <a:solidFill>
              <a:schemeClr val="tx1"/>
            </a:solidFill>
          </a:ln>
        </p:spPr>
        <p:txBody>
          <a:bodyPr wrap="square" rtlCol="0">
            <a:spAutoFit/>
          </a:bodyPr>
          <a:lstStyle/>
          <a:p>
            <a:r>
              <a:rPr lang="en-GB" sz="1200" dirty="0">
                <a:latin typeface="Baskerville Old Face" panose="02020602080505020303" pitchFamily="18" charset="0"/>
              </a:rPr>
              <a:t>Tap Pencil here.</a:t>
            </a:r>
            <a:endParaRPr lang="en-US" sz="1200" dirty="0">
              <a:latin typeface="Baskerville Old Face" panose="02020602080505020303" pitchFamily="18" charset="0"/>
            </a:endParaRPr>
          </a:p>
        </p:txBody>
      </p:sp>
      <p:cxnSp>
        <p:nvCxnSpPr>
          <p:cNvPr id="7" name="Straight Arrow Connector 6">
            <a:extLst>
              <a:ext uri="{FF2B5EF4-FFF2-40B4-BE49-F238E27FC236}">
                <a16:creationId xmlns:a16="http://schemas.microsoft.com/office/drawing/2014/main" id="{76D3B082-0B6B-BD0B-6FB0-C79068DB3381}"/>
              </a:ext>
            </a:extLst>
          </p:cNvPr>
          <p:cNvCxnSpPr>
            <a:stCxn id="5" idx="1"/>
          </p:cNvCxnSpPr>
          <p:nvPr/>
        </p:nvCxnSpPr>
        <p:spPr>
          <a:xfrm flipH="1" flipV="1">
            <a:off x="8267307" y="1611984"/>
            <a:ext cx="1489435" cy="6758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6D7B1C6-EA5C-5148-43C6-753A943844FD}"/>
              </a:ext>
            </a:extLst>
          </p:cNvPr>
          <p:cNvSpPr txBox="1"/>
          <p:nvPr/>
        </p:nvSpPr>
        <p:spPr>
          <a:xfrm>
            <a:off x="9756742" y="1428755"/>
            <a:ext cx="1310326" cy="461665"/>
          </a:xfrm>
          <a:prstGeom prst="rect">
            <a:avLst/>
          </a:prstGeom>
          <a:noFill/>
          <a:ln>
            <a:solidFill>
              <a:schemeClr val="tx1"/>
            </a:solidFill>
          </a:ln>
        </p:spPr>
        <p:txBody>
          <a:bodyPr wrap="square" rtlCol="0">
            <a:spAutoFit/>
          </a:bodyPr>
          <a:lstStyle/>
          <a:p>
            <a:r>
              <a:rPr lang="en-GB" sz="1200" dirty="0">
                <a:latin typeface="Baskerville Old Face" panose="02020602080505020303" pitchFamily="18" charset="0"/>
              </a:rPr>
              <a:t>Tap here after form is signed.</a:t>
            </a:r>
            <a:endParaRPr lang="en-US" sz="1200" dirty="0">
              <a:latin typeface="Baskerville Old Face" panose="02020602080505020303" pitchFamily="18" charset="0"/>
            </a:endParaRPr>
          </a:p>
        </p:txBody>
      </p:sp>
      <p:cxnSp>
        <p:nvCxnSpPr>
          <p:cNvPr id="10" name="Straight Arrow Connector 9">
            <a:extLst>
              <a:ext uri="{FF2B5EF4-FFF2-40B4-BE49-F238E27FC236}">
                <a16:creationId xmlns:a16="http://schemas.microsoft.com/office/drawing/2014/main" id="{16FC1FAB-78ED-D172-E344-90D9E0A959B2}"/>
              </a:ext>
            </a:extLst>
          </p:cNvPr>
          <p:cNvCxnSpPr>
            <a:stCxn id="8" idx="1"/>
          </p:cNvCxnSpPr>
          <p:nvPr/>
        </p:nvCxnSpPr>
        <p:spPr>
          <a:xfrm flipH="1" flipV="1">
            <a:off x="8738647" y="1545996"/>
            <a:ext cx="1018095" cy="113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0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SNGOUT2167">
            <a:extLst>
              <a:ext uri="{FF2B5EF4-FFF2-40B4-BE49-F238E27FC236}">
                <a16:creationId xmlns:a16="http://schemas.microsoft.com/office/drawing/2014/main" id="{8C5301C0-4535-DCE8-1FF1-C1FEF115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475233"/>
            <a:ext cx="8365805" cy="5907534"/>
          </a:xfrm>
          <a:prstGeom prst="rect">
            <a:avLst/>
          </a:prstGeom>
        </p:spPr>
      </p:pic>
      <p:sp>
        <p:nvSpPr>
          <p:cNvPr id="4" name="TextBox 3">
            <a:extLst>
              <a:ext uri="{FF2B5EF4-FFF2-40B4-BE49-F238E27FC236}">
                <a16:creationId xmlns:a16="http://schemas.microsoft.com/office/drawing/2014/main" id="{F5CA6BCF-026D-C33A-11E9-D774C9A4A09A}"/>
              </a:ext>
            </a:extLst>
          </p:cNvPr>
          <p:cNvSpPr txBox="1"/>
          <p:nvPr/>
        </p:nvSpPr>
        <p:spPr>
          <a:xfrm>
            <a:off x="10030120" y="1263192"/>
            <a:ext cx="1781666" cy="1169551"/>
          </a:xfrm>
          <a:prstGeom prst="rect">
            <a:avLst/>
          </a:prstGeom>
          <a:noFill/>
          <a:ln>
            <a:solidFill>
              <a:schemeClr val="tx1"/>
            </a:solidFill>
          </a:ln>
        </p:spPr>
        <p:txBody>
          <a:bodyPr wrap="square" rtlCol="0">
            <a:spAutoFit/>
          </a:bodyPr>
          <a:lstStyle/>
          <a:p>
            <a:r>
              <a:rPr lang="en-GB" sz="1400" dirty="0">
                <a:latin typeface="Baskerville Old Face" panose="02020602080505020303" pitchFamily="18" charset="0"/>
              </a:rPr>
              <a:t>After the Form is signed, it will automatically be  saved when you Tap “Done”.</a:t>
            </a:r>
            <a:endParaRPr lang="en-US" sz="1400" dirty="0">
              <a:latin typeface="Baskerville Old Face" panose="02020602080505020303" pitchFamily="18" charset="0"/>
            </a:endParaRPr>
          </a:p>
        </p:txBody>
      </p:sp>
    </p:spTree>
    <p:extLst>
      <p:ext uri="{BB962C8B-B14F-4D97-AF65-F5344CB8AC3E}">
        <p14:creationId xmlns:p14="http://schemas.microsoft.com/office/powerpoint/2010/main" val="222323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AAD31-92F8-5FCF-C7E8-AE606CA24D6F}"/>
              </a:ext>
            </a:extLst>
          </p:cNvPr>
          <p:cNvSpPr txBox="1"/>
          <p:nvPr/>
        </p:nvSpPr>
        <p:spPr>
          <a:xfrm>
            <a:off x="1102936" y="452487"/>
            <a:ext cx="10058400" cy="369332"/>
          </a:xfrm>
          <a:prstGeom prst="rect">
            <a:avLst/>
          </a:prstGeom>
          <a:noFill/>
        </p:spPr>
        <p:txBody>
          <a:bodyPr wrap="square" rtlCol="0">
            <a:spAutoFit/>
          </a:bodyPr>
          <a:lstStyle/>
          <a:p>
            <a:r>
              <a:rPr lang="en-GB" dirty="0">
                <a:latin typeface="Baskerville Old Face" panose="02020602080505020303" pitchFamily="18" charset="0"/>
              </a:rPr>
              <a:t>If the client makes a mistake, Tap the picture of a pen tip in the upper left corner</a:t>
            </a:r>
            <a:endParaRPr lang="en-US" dirty="0">
              <a:latin typeface="Baskerville Old Face" panose="02020602080505020303" pitchFamily="18" charset="0"/>
            </a:endParaRPr>
          </a:p>
        </p:txBody>
      </p:sp>
      <p:pic>
        <p:nvPicPr>
          <p:cNvPr id="4" name="Snagit_SNGOUT2152">
            <a:extLst>
              <a:ext uri="{FF2B5EF4-FFF2-40B4-BE49-F238E27FC236}">
                <a16:creationId xmlns:a16="http://schemas.microsoft.com/office/drawing/2014/main" id="{C291CDA3-6FDD-1C02-62FB-45D4515FB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979" y="1081250"/>
            <a:ext cx="8461161" cy="1807493"/>
          </a:xfrm>
          <a:prstGeom prst="rect">
            <a:avLst/>
          </a:prstGeom>
        </p:spPr>
      </p:pic>
      <p:pic>
        <p:nvPicPr>
          <p:cNvPr id="6" name="Snagit_SNGOUT2083">
            <a:extLst>
              <a:ext uri="{FF2B5EF4-FFF2-40B4-BE49-F238E27FC236}">
                <a16:creationId xmlns:a16="http://schemas.microsoft.com/office/drawing/2014/main" id="{91F63143-BB4C-6ADF-A83B-DEC1A326D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775" y="4277032"/>
            <a:ext cx="7266120" cy="1606699"/>
          </a:xfrm>
          <a:prstGeom prst="rect">
            <a:avLst/>
          </a:prstGeom>
        </p:spPr>
      </p:pic>
      <p:sp>
        <p:nvSpPr>
          <p:cNvPr id="7" name="TextBox 6">
            <a:extLst>
              <a:ext uri="{FF2B5EF4-FFF2-40B4-BE49-F238E27FC236}">
                <a16:creationId xmlns:a16="http://schemas.microsoft.com/office/drawing/2014/main" id="{8BC2E623-7C5D-84C9-4B19-27E6E6160181}"/>
              </a:ext>
            </a:extLst>
          </p:cNvPr>
          <p:cNvSpPr txBox="1"/>
          <p:nvPr/>
        </p:nvSpPr>
        <p:spPr>
          <a:xfrm>
            <a:off x="876693" y="1282045"/>
            <a:ext cx="1065229" cy="307777"/>
          </a:xfrm>
          <a:prstGeom prst="rect">
            <a:avLst/>
          </a:prstGeom>
          <a:noFill/>
          <a:ln>
            <a:solidFill>
              <a:schemeClr val="tx1"/>
            </a:solidFill>
          </a:ln>
        </p:spPr>
        <p:txBody>
          <a:bodyPr wrap="square" rtlCol="0">
            <a:spAutoFit/>
          </a:bodyPr>
          <a:lstStyle/>
          <a:p>
            <a:r>
              <a:rPr lang="en-GB" sz="1400" dirty="0">
                <a:latin typeface="Baskerville Old Face" panose="02020602080505020303" pitchFamily="18" charset="0"/>
              </a:rPr>
              <a:t>Tap here.</a:t>
            </a:r>
            <a:endParaRPr lang="en-US" sz="1400" dirty="0">
              <a:latin typeface="Baskerville Old Face" panose="02020602080505020303" pitchFamily="18" charset="0"/>
            </a:endParaRPr>
          </a:p>
        </p:txBody>
      </p:sp>
      <p:cxnSp>
        <p:nvCxnSpPr>
          <p:cNvPr id="9" name="Straight Arrow Connector 8">
            <a:extLst>
              <a:ext uri="{FF2B5EF4-FFF2-40B4-BE49-F238E27FC236}">
                <a16:creationId xmlns:a16="http://schemas.microsoft.com/office/drawing/2014/main" id="{36448F32-4A7B-E9AC-E061-D245B156BF8A}"/>
              </a:ext>
            </a:extLst>
          </p:cNvPr>
          <p:cNvCxnSpPr>
            <a:cxnSpLocks/>
            <a:stCxn id="7" idx="3"/>
          </p:cNvCxnSpPr>
          <p:nvPr/>
        </p:nvCxnSpPr>
        <p:spPr>
          <a:xfrm>
            <a:off x="1941922" y="1435934"/>
            <a:ext cx="1329179" cy="307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2E086DE-2F67-F0E5-3612-DD8B0C8F43FA}"/>
              </a:ext>
            </a:extLst>
          </p:cNvPr>
          <p:cNvSpPr txBox="1"/>
          <p:nvPr/>
        </p:nvSpPr>
        <p:spPr>
          <a:xfrm>
            <a:off x="5090474" y="3230594"/>
            <a:ext cx="3035431" cy="738664"/>
          </a:xfrm>
          <a:prstGeom prst="rect">
            <a:avLst/>
          </a:prstGeom>
          <a:noFill/>
          <a:ln>
            <a:solidFill>
              <a:schemeClr val="tx1"/>
            </a:solidFill>
          </a:ln>
        </p:spPr>
        <p:txBody>
          <a:bodyPr wrap="square" rtlCol="0">
            <a:spAutoFit/>
          </a:bodyPr>
          <a:lstStyle/>
          <a:p>
            <a:r>
              <a:rPr lang="en-GB" sz="1400" dirty="0">
                <a:latin typeface="Baskerville Old Face" panose="02020602080505020303" pitchFamily="18" charset="0"/>
              </a:rPr>
              <a:t>Tap on the eraser and use the Pencil to erase the mistake. Make sure to choose the Pen to resign.</a:t>
            </a:r>
            <a:endParaRPr lang="en-US" sz="1400" dirty="0">
              <a:latin typeface="Baskerville Old Face" panose="02020602080505020303" pitchFamily="18" charset="0"/>
            </a:endParaRPr>
          </a:p>
        </p:txBody>
      </p:sp>
      <p:sp>
        <p:nvSpPr>
          <p:cNvPr id="12" name="TextBox 11">
            <a:extLst>
              <a:ext uri="{FF2B5EF4-FFF2-40B4-BE49-F238E27FC236}">
                <a16:creationId xmlns:a16="http://schemas.microsoft.com/office/drawing/2014/main" id="{C2D7BA45-2205-69A6-2F60-2AF3240FCA5E}"/>
              </a:ext>
            </a:extLst>
          </p:cNvPr>
          <p:cNvSpPr txBox="1"/>
          <p:nvPr/>
        </p:nvSpPr>
        <p:spPr>
          <a:xfrm>
            <a:off x="3385794" y="3527635"/>
            <a:ext cx="752573" cy="307777"/>
          </a:xfrm>
          <a:prstGeom prst="rect">
            <a:avLst/>
          </a:prstGeom>
          <a:noFill/>
          <a:ln>
            <a:solidFill>
              <a:schemeClr val="tx1"/>
            </a:solidFill>
          </a:ln>
        </p:spPr>
        <p:txBody>
          <a:bodyPr wrap="square" rtlCol="0">
            <a:spAutoFit/>
          </a:bodyPr>
          <a:lstStyle/>
          <a:p>
            <a:r>
              <a:rPr lang="en-GB" sz="1400" dirty="0">
                <a:latin typeface="Baskerville Old Face" panose="02020602080505020303" pitchFamily="18" charset="0"/>
              </a:rPr>
              <a:t>Eraser.</a:t>
            </a:r>
            <a:endParaRPr lang="en-US" sz="1400" dirty="0">
              <a:latin typeface="Baskerville Old Face" panose="02020602080505020303" pitchFamily="18" charset="0"/>
            </a:endParaRPr>
          </a:p>
        </p:txBody>
      </p:sp>
      <p:sp>
        <p:nvSpPr>
          <p:cNvPr id="13" name="TextBox 12">
            <a:extLst>
              <a:ext uri="{FF2B5EF4-FFF2-40B4-BE49-F238E27FC236}">
                <a16:creationId xmlns:a16="http://schemas.microsoft.com/office/drawing/2014/main" id="{384BF988-4DAE-3C49-A68C-4323AB71C911}"/>
              </a:ext>
            </a:extLst>
          </p:cNvPr>
          <p:cNvSpPr txBox="1"/>
          <p:nvPr/>
        </p:nvSpPr>
        <p:spPr>
          <a:xfrm>
            <a:off x="1809947" y="3517960"/>
            <a:ext cx="1256122" cy="307777"/>
          </a:xfrm>
          <a:prstGeom prst="rect">
            <a:avLst/>
          </a:prstGeom>
          <a:noFill/>
          <a:ln>
            <a:solidFill>
              <a:schemeClr val="tx1"/>
            </a:solidFill>
          </a:ln>
        </p:spPr>
        <p:txBody>
          <a:bodyPr wrap="square" rtlCol="0">
            <a:spAutoFit/>
          </a:bodyPr>
          <a:lstStyle/>
          <a:p>
            <a:r>
              <a:rPr lang="en-GB" sz="1400" dirty="0">
                <a:latin typeface="Baskerville Old Face" panose="02020602080505020303" pitchFamily="18" charset="0"/>
              </a:rPr>
              <a:t>Pen for signing</a:t>
            </a:r>
            <a:endParaRPr lang="en-US" sz="1400" dirty="0">
              <a:latin typeface="Baskerville Old Face" panose="02020602080505020303" pitchFamily="18" charset="0"/>
            </a:endParaRPr>
          </a:p>
        </p:txBody>
      </p:sp>
      <p:cxnSp>
        <p:nvCxnSpPr>
          <p:cNvPr id="15" name="Straight Arrow Connector 14">
            <a:extLst>
              <a:ext uri="{FF2B5EF4-FFF2-40B4-BE49-F238E27FC236}">
                <a16:creationId xmlns:a16="http://schemas.microsoft.com/office/drawing/2014/main" id="{248755A2-F4CD-B1F8-4C1B-A6C101C8C6C1}"/>
              </a:ext>
            </a:extLst>
          </p:cNvPr>
          <p:cNvCxnSpPr>
            <a:stCxn id="12" idx="2"/>
          </p:cNvCxnSpPr>
          <p:nvPr/>
        </p:nvCxnSpPr>
        <p:spPr>
          <a:xfrm flipH="1">
            <a:off x="3714161" y="3835412"/>
            <a:ext cx="47920" cy="925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3ECF512-B483-0DDB-C2D5-CC20251B9D87}"/>
              </a:ext>
            </a:extLst>
          </p:cNvPr>
          <p:cNvCxnSpPr>
            <a:cxnSpLocks/>
            <a:stCxn id="13" idx="2"/>
          </p:cNvCxnSpPr>
          <p:nvPr/>
        </p:nvCxnSpPr>
        <p:spPr>
          <a:xfrm>
            <a:off x="2438008" y="3825737"/>
            <a:ext cx="571500" cy="925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25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DEBEF-62C9-EAE0-8859-021F7D829E7C}"/>
              </a:ext>
            </a:extLst>
          </p:cNvPr>
          <p:cNvSpPr txBox="1"/>
          <p:nvPr/>
        </p:nvSpPr>
        <p:spPr>
          <a:xfrm>
            <a:off x="707010" y="433633"/>
            <a:ext cx="10897386" cy="584775"/>
          </a:xfrm>
          <a:prstGeom prst="rect">
            <a:avLst/>
          </a:prstGeom>
          <a:noFill/>
        </p:spPr>
        <p:txBody>
          <a:bodyPr wrap="square" rtlCol="0">
            <a:spAutoFit/>
          </a:bodyPr>
          <a:lstStyle/>
          <a:p>
            <a:pPr algn="ctr"/>
            <a:r>
              <a:rPr lang="en-GB" sz="3200" b="1" u="sng" dirty="0">
                <a:latin typeface="Baskerville Old Face" panose="02020602080505020303" pitchFamily="18" charset="0"/>
              </a:rPr>
              <a:t>Using the iPad to scan in evidence</a:t>
            </a:r>
            <a:endParaRPr lang="en-US" sz="3200" b="1" u="sng" dirty="0">
              <a:latin typeface="Baskerville Old Face" panose="02020602080505020303" pitchFamily="18" charset="0"/>
            </a:endParaRPr>
          </a:p>
        </p:txBody>
      </p:sp>
      <p:sp>
        <p:nvSpPr>
          <p:cNvPr id="3" name="TextBox 2">
            <a:extLst>
              <a:ext uri="{FF2B5EF4-FFF2-40B4-BE49-F238E27FC236}">
                <a16:creationId xmlns:a16="http://schemas.microsoft.com/office/drawing/2014/main" id="{1576EAF4-9C68-4757-C913-66BAFF046D18}"/>
              </a:ext>
            </a:extLst>
          </p:cNvPr>
          <p:cNvSpPr txBox="1"/>
          <p:nvPr/>
        </p:nvSpPr>
        <p:spPr>
          <a:xfrm>
            <a:off x="1621410" y="1121790"/>
            <a:ext cx="9681328" cy="2585323"/>
          </a:xfrm>
          <a:prstGeom prst="rect">
            <a:avLst/>
          </a:prstGeom>
          <a:noFill/>
        </p:spPr>
        <p:txBody>
          <a:bodyPr wrap="square" rtlCol="0">
            <a:spAutoFit/>
          </a:bodyPr>
          <a:lstStyle/>
          <a:p>
            <a:r>
              <a:rPr lang="en-GB" dirty="0">
                <a:latin typeface="Baskerville Old Face" panose="02020602080505020303" pitchFamily="18" charset="0"/>
              </a:rPr>
              <a:t>Apple has a free App called Preview that will scan in evidence utilizing the camera on the iPad.</a:t>
            </a:r>
          </a:p>
          <a:p>
            <a:r>
              <a:rPr lang="en-US" dirty="0">
                <a:latin typeface="Baskerville Old Face" panose="02020602080505020303" pitchFamily="18" charset="0"/>
              </a:rPr>
              <a:t>You must have iPadOS 26.2 or newer to use Preview.</a:t>
            </a:r>
          </a:p>
          <a:p>
            <a:r>
              <a:rPr lang="en-US" dirty="0">
                <a:latin typeface="Baskerville Old Face" panose="02020602080505020303" pitchFamily="18" charset="0"/>
              </a:rPr>
              <a:t>You can also use Adobe Scan which is also free.</a:t>
            </a:r>
          </a:p>
          <a:p>
            <a:r>
              <a:rPr lang="en-US" dirty="0">
                <a:latin typeface="Baskerville Old Face" panose="02020602080505020303" pitchFamily="18" charset="0"/>
              </a:rPr>
              <a:t>Remove the keyboard from the case to make it easier to use the iPad camera.</a:t>
            </a:r>
          </a:p>
          <a:p>
            <a:r>
              <a:rPr lang="en-US" dirty="0">
                <a:latin typeface="Baskerville Old Face" panose="02020602080505020303" pitchFamily="18" charset="0"/>
              </a:rPr>
              <a:t>Open the Preview App, tap on “Scan Documents”, center the document, adjust the iPad closer or farther away as needed. The screen will turn blue when the document has ben captured and scanned. Repeat for other documents. Save the documents to the iPad. </a:t>
            </a:r>
          </a:p>
          <a:p>
            <a:r>
              <a:rPr lang="en-US" dirty="0">
                <a:latin typeface="Baskerville Old Face" panose="02020602080505020303" pitchFamily="18" charset="0"/>
              </a:rPr>
              <a:t>Return to CMS and complete the Claim process.</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1367314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664818-C1ED-48D7-A0A0-D73B14DA69A6}"/>
</file>

<file path=customXml/itemProps2.xml><?xml version="1.0" encoding="utf-8"?>
<ds:datastoreItem xmlns:ds="http://schemas.openxmlformats.org/officeDocument/2006/customXml" ds:itemID="{69BEB953-3941-43CA-820D-7A7E656099C6}"/>
</file>

<file path=customXml/itemProps3.xml><?xml version="1.0" encoding="utf-8"?>
<ds:datastoreItem xmlns:ds="http://schemas.openxmlformats.org/officeDocument/2006/customXml" ds:itemID="{A2C04AF6-B8C1-4871-86A7-B3B84E9EC24F}"/>
</file>

<file path=docProps/app.xml><?xml version="1.0" encoding="utf-8"?>
<Properties xmlns="http://schemas.openxmlformats.org/officeDocument/2006/extended-properties" xmlns:vt="http://schemas.openxmlformats.org/officeDocument/2006/docPropsVTypes">
  <TotalTime>152</TotalTime>
  <Words>456</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Baskerville Old Face</vt:lpstr>
      <vt:lpstr>Office Theme</vt:lpstr>
      <vt:lpstr>Doing VA Claim Forms  using an  Apple iPad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Karvinen</dc:creator>
  <cp:lastModifiedBy>Kevin Karvinen</cp:lastModifiedBy>
  <cp:revision>1</cp:revision>
  <dcterms:created xsi:type="dcterms:W3CDTF">2026-01-18T17:45:40Z</dcterms:created>
  <dcterms:modified xsi:type="dcterms:W3CDTF">2026-01-18T20:18:37Z</dcterms:modified>
</cp:coreProperties>
</file>